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7" r:id="rId2"/>
    <p:sldId id="263" r:id="rId3"/>
    <p:sldId id="264" r:id="rId4"/>
    <p:sldId id="265" r:id="rId5"/>
    <p:sldId id="269" r:id="rId6"/>
    <p:sldId id="270" r:id="rId7"/>
    <p:sldId id="262" r:id="rId8"/>
    <p:sldId id="266" r:id="rId9"/>
    <p:sldId id="261" r:id="rId10"/>
    <p:sldId id="256" r:id="rId11"/>
    <p:sldId id="259" r:id="rId12"/>
    <p:sldId id="257" r:id="rId13"/>
    <p:sldId id="258" r:id="rId14"/>
    <p:sldId id="260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43" d="100"/>
          <a:sy n="43" d="100"/>
        </p:scale>
        <p:origin x="8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tm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7" Type="http://schemas.microsoft.com/office/2007/relationships/hdphoto" Target="../media/hdphoto16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microsoft.com/office/2007/relationships/hdphoto" Target="../media/hdphoto15.wdp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microsoft.com/office/2007/relationships/hdphoto" Target="../media/hdphoto18.wdp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microsoft.com/office/2007/relationships/hdphoto" Target="../media/hdphoto19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2.wdp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857AC3-AC4B-48E2-9D24-E7E542EFF9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TG MACRO </a:t>
            </a:r>
            <a:br>
              <a:rPr lang="en-US" dirty="0"/>
            </a:br>
            <a:r>
              <a:rPr lang="en-US" dirty="0"/>
              <a:t>Conference call #5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24579F9-63F3-44D9-9249-6ECF7E3346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March 28, 2018</a:t>
            </a:r>
          </a:p>
        </p:txBody>
      </p:sp>
    </p:spTree>
    <p:extLst>
      <p:ext uri="{BB962C8B-B14F-4D97-AF65-F5344CB8AC3E}">
        <p14:creationId xmlns:p14="http://schemas.microsoft.com/office/powerpoint/2010/main" val="3425968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857AC3-AC4B-48E2-9D24-E7E542EFF9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Dismantling TECH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24579F9-63F3-44D9-9249-6ECF7E3346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damage was severe</a:t>
            </a:r>
          </a:p>
        </p:txBody>
      </p:sp>
    </p:spTree>
    <p:extLst>
      <p:ext uri="{BB962C8B-B14F-4D97-AF65-F5344CB8AC3E}">
        <p14:creationId xmlns:p14="http://schemas.microsoft.com/office/powerpoint/2010/main" val="1487105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FAEB8D-3B7C-44D7-B534-67E3E0293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9971" y="443862"/>
            <a:ext cx="7145910" cy="1293028"/>
          </a:xfrm>
        </p:spPr>
        <p:txBody>
          <a:bodyPr/>
          <a:lstStyle/>
          <a:p>
            <a:r>
              <a:rPr lang="en-US" dirty="0"/>
              <a:t>AMZN &amp; NFLX – unbroken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321DCDF-9F0D-4170-90F9-0C2FA76CC9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42926" y="3084957"/>
            <a:ext cx="5095875" cy="313372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0" name="Picture 9" descr="Screen Clipping">
            <a:extLst>
              <a:ext uri="{FF2B5EF4-FFF2-40B4-BE49-F238E27FC236}">
                <a16:creationId xmlns:a16="http://schemas.microsoft.com/office/drawing/2014/main" xmlns="" id="{7E37FEF0-4034-4BA3-9F87-AE1F93CEF2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0859" y="1260419"/>
            <a:ext cx="2627981" cy="1906737"/>
          </a:xfrm>
          <a:prstGeom prst="rect">
            <a:avLst/>
          </a:prstGeom>
          <a:effectLst>
            <a:reflection blurRad="368300" stA="0" endPos="65000" dist="50800" dir="5400000" sy="-100000" algn="bl" rotWithShape="0"/>
            <a:softEdge rad="2032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777A31D-F735-46FB-A43B-3E35CDF870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552" y="3084956"/>
            <a:ext cx="5143500" cy="3133725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746111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FAEB8D-3B7C-44D7-B534-67E3E0293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405" y="575739"/>
            <a:ext cx="10619197" cy="1293028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NVDA – Nvidia put itself into technical Jail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CB9350F0-9D5B-4977-ABFB-DF376FA4F2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7003" y="3084959"/>
            <a:ext cx="5095875" cy="313372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4F44661-2156-47F1-A659-27222450BD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10325" y="3084959"/>
            <a:ext cx="5095875" cy="3133725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9" name="Picture 8" descr="Screen Clipping">
            <a:extLst>
              <a:ext uri="{FF2B5EF4-FFF2-40B4-BE49-F238E27FC236}">
                <a16:creationId xmlns:a16="http://schemas.microsoft.com/office/drawing/2014/main" xmlns="" id="{C05AAFB9-A52B-49D1-93BA-BAAA908C66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9506" y="1473552"/>
            <a:ext cx="3279235" cy="1788122"/>
          </a:xfrm>
          <a:prstGeom prst="rect">
            <a:avLst/>
          </a:prstGeom>
          <a:effectLst>
            <a:softEdge rad="241300"/>
          </a:effectLst>
        </p:spPr>
      </p:pic>
    </p:spTree>
    <p:extLst>
      <p:ext uri="{BB962C8B-B14F-4D97-AF65-F5344CB8AC3E}">
        <p14:creationId xmlns:p14="http://schemas.microsoft.com/office/powerpoint/2010/main" val="3247148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FAEB8D-3B7C-44D7-B534-67E3E0293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8388" y="661153"/>
            <a:ext cx="5623874" cy="1022159"/>
          </a:xfrm>
        </p:spPr>
        <p:txBody>
          <a:bodyPr>
            <a:normAutofit fontScale="90000"/>
          </a:bodyPr>
          <a:lstStyle/>
          <a:p>
            <a:r>
              <a:rPr lang="en-US" dirty="0"/>
              <a:t>TSLA &amp; TWTR ARE TOAST</a:t>
            </a:r>
          </a:p>
        </p:txBody>
      </p:sp>
      <p:pic>
        <p:nvPicPr>
          <p:cNvPr id="11" name="Picture 10" descr="Screen Clipping">
            <a:extLst>
              <a:ext uri="{FF2B5EF4-FFF2-40B4-BE49-F238E27FC236}">
                <a16:creationId xmlns:a16="http://schemas.microsoft.com/office/drawing/2014/main" xmlns="" id="{9F6C08F5-34D0-4144-BAA2-183653391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4000"/>
                    </a14:imgEffect>
                    <a14:imgEffect>
                      <a14:saturation sat="1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71678" y="1256962"/>
            <a:ext cx="2684315" cy="1827997"/>
          </a:xfrm>
          <a:prstGeom prst="rect">
            <a:avLst/>
          </a:prstGeom>
          <a:effectLst>
            <a:reflection blurRad="711200" stA="0" dist="647700" dir="5400000" sy="-100000" algn="bl" rotWithShape="0"/>
            <a:softEdge rad="889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885FF86-2CA4-41CD-9313-E7D306C875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00" y="3084959"/>
            <a:ext cx="5143500" cy="3133725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033886A-8955-4F21-BB00-3919A906D1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2702" y="3063122"/>
            <a:ext cx="5143500" cy="3133725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959360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FAEB8D-3B7C-44D7-B534-67E3E0293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716" y="443862"/>
            <a:ext cx="9615340" cy="1293028"/>
          </a:xfrm>
        </p:spPr>
        <p:txBody>
          <a:bodyPr/>
          <a:lstStyle/>
          <a:p>
            <a:r>
              <a:rPr lang="en-US"/>
              <a:t>Microstuffed and Overstocked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0F12730-A027-45A7-AB29-29C9FAA1F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898" y="3126055"/>
            <a:ext cx="5095875" cy="313372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9" name="Picture 8" descr="Screen Clipping">
            <a:extLst>
              <a:ext uri="{FF2B5EF4-FFF2-40B4-BE49-F238E27FC236}">
                <a16:creationId xmlns:a16="http://schemas.microsoft.com/office/drawing/2014/main" xmlns="" id="{CF0F033B-355C-436D-A938-98F36ECE74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6000"/>
                    </a14:imgEffect>
                    <a14:imgEffect>
                      <a14:brightnessContrast bright="21000" contrast="2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01530" y="1090376"/>
            <a:ext cx="2866640" cy="2135078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reflection stA="0" endPos="65000" dist="50800" dir="5400000" sy="-100000" algn="bl" rotWithShape="0"/>
            <a:softEdge rad="2286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AAE80DE-6E43-4192-B4D5-450D3336CC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8423" y="3126054"/>
            <a:ext cx="5143500" cy="3133725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479657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FAEB8D-3B7C-44D7-B534-67E3E0293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445" y="443862"/>
            <a:ext cx="7861955" cy="1293028"/>
          </a:xfrm>
        </p:spPr>
        <p:txBody>
          <a:bodyPr/>
          <a:lstStyle/>
          <a:p>
            <a:r>
              <a:rPr lang="en-US" dirty="0"/>
              <a:t>THE FIBONACCI OF FACEBOOK</a:t>
            </a:r>
          </a:p>
        </p:txBody>
      </p:sp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xmlns="" id="{6ECD1F61-466B-4890-B446-BC4062BBA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0376" y="1314236"/>
            <a:ext cx="2171248" cy="1811818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6FB096A-6D7A-470A-BED2-0DBD8D2F87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0" y="3126053"/>
            <a:ext cx="5143500" cy="3133725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F6B3516-AB25-4445-B390-19FDF21CD0BF}"/>
              </a:ext>
            </a:extLst>
          </p:cNvPr>
          <p:cNvSpPr txBox="1"/>
          <p:nvPr/>
        </p:nvSpPr>
        <p:spPr>
          <a:xfrm>
            <a:off x="6293668" y="2974233"/>
            <a:ext cx="5471370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Fibonacci Retracements of</a:t>
            </a:r>
            <a:br>
              <a:rPr lang="en-US" sz="2800" dirty="0"/>
            </a:br>
            <a:r>
              <a:rPr lang="en-US" sz="2800" dirty="0"/>
              <a:t>FB’s move from $23 to $195.20:</a:t>
            </a:r>
            <a:br>
              <a:rPr lang="en-US" sz="2800" dirty="0"/>
            </a:b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38.2% 	$129.70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50%		$109.35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68.2%	$89.00</a:t>
            </a:r>
            <a:br>
              <a:rPr lang="en-US" sz="2800" b="1" dirty="0"/>
            </a:br>
            <a:r>
              <a:rPr lang="en-US" sz="2800" b="1" dirty="0"/>
              <a:t>                            </a:t>
            </a:r>
            <a:r>
              <a:rPr lang="en-US" sz="2000" dirty="0"/>
              <a:t>Place </a:t>
            </a:r>
            <a:r>
              <a:rPr lang="en-US" sz="2000" dirty="0" err="1"/>
              <a:t>yer</a:t>
            </a:r>
            <a:r>
              <a:rPr lang="en-US" sz="2000" dirty="0"/>
              <a:t> bets…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42673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FAEB8D-3B7C-44D7-B534-67E3E0293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81" y="1702066"/>
            <a:ext cx="10956910" cy="1293028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 US 10Y Yields                               High YIELD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4341929-C0D7-46FB-8260-C69CC74BB889}"/>
              </a:ext>
            </a:extLst>
          </p:cNvPr>
          <p:cNvSpPr txBox="1"/>
          <p:nvPr/>
        </p:nvSpPr>
        <p:spPr>
          <a:xfrm>
            <a:off x="4259267" y="811190"/>
            <a:ext cx="47387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/>
              <a:t>THE BOND BREAK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9228115-C53F-456B-A054-AD0CDA74E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770" y="3126056"/>
            <a:ext cx="5143500" cy="3114675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8132173-77C6-481E-A0A0-006186B5C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328" y="3116530"/>
            <a:ext cx="5143500" cy="3133725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8" name="Picture 7" descr="Screen Clipping">
            <a:extLst>
              <a:ext uri="{FF2B5EF4-FFF2-40B4-BE49-F238E27FC236}">
                <a16:creationId xmlns:a16="http://schemas.microsoft.com/office/drawing/2014/main" xmlns="" id="{838830BC-EA8D-4720-B3D2-69CE150C5FBB}"/>
              </a:ext>
            </a:extLst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33000" contras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424" y="1580631"/>
            <a:ext cx="2245152" cy="1728177"/>
          </a:xfrm>
          <a:prstGeom prst="rect">
            <a:avLst/>
          </a:prstGeom>
          <a:ln>
            <a:noFill/>
          </a:ln>
          <a:effectLst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val="307667168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FAEB8D-3B7C-44D7-B534-67E3E0293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770" y="1580631"/>
            <a:ext cx="10730058" cy="1293028"/>
          </a:xfrm>
        </p:spPr>
        <p:txBody>
          <a:bodyPr/>
          <a:lstStyle/>
          <a:p>
            <a:r>
              <a:rPr lang="en-US" dirty="0"/>
              <a:t>Futures                                            Spreads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4341929-C0D7-46FB-8260-C69CC74BB889}"/>
              </a:ext>
            </a:extLst>
          </p:cNvPr>
          <p:cNvSpPr txBox="1"/>
          <p:nvPr/>
        </p:nvSpPr>
        <p:spPr>
          <a:xfrm>
            <a:off x="4259267" y="811190"/>
            <a:ext cx="44903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/>
              <a:t>The Oil Situation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F9F6111-E114-45B7-BE71-5968D44E0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770" y="3116529"/>
            <a:ext cx="5143500" cy="3133725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3D460CC-651B-4F94-BC0D-6CD61D0A8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328" y="3116529"/>
            <a:ext cx="5143500" cy="3114675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xmlns="" id="{719A00D1-AA28-4CFB-A8B0-F76832B3B1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2000"/>
                    </a14:imgEffect>
                    <a14:imgEffect>
                      <a14:brightnessContrast bright="30000" contrast="1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4445" y="1580631"/>
            <a:ext cx="2864708" cy="203394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78614018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FAEB8D-3B7C-44D7-B534-67E3E0293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770" y="1680140"/>
            <a:ext cx="10818040" cy="1293028"/>
          </a:xfrm>
        </p:spPr>
        <p:txBody>
          <a:bodyPr>
            <a:normAutofit/>
          </a:bodyPr>
          <a:lstStyle/>
          <a:p>
            <a:r>
              <a:rPr lang="en-US" sz="2800" dirty="0"/>
              <a:t>CRACK SPREADS                                               Marathon man</a:t>
            </a:r>
            <a:br>
              <a:rPr lang="en-US" sz="2800" dirty="0"/>
            </a:br>
            <a:r>
              <a:rPr lang="en-US" sz="2800" dirty="0"/>
              <a:t>                             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4341929-C0D7-46FB-8260-C69CC74BB889}"/>
              </a:ext>
            </a:extLst>
          </p:cNvPr>
          <p:cNvSpPr txBox="1"/>
          <p:nvPr/>
        </p:nvSpPr>
        <p:spPr>
          <a:xfrm>
            <a:off x="4259267" y="811190"/>
            <a:ext cx="44903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/>
              <a:t>The Oil Situation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5849097-1F20-4E93-8981-A1BC683F5B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55651" y="2973168"/>
            <a:ext cx="5143500" cy="3133725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3FCA282-235E-44C0-BCF2-62E41D9F66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1770" y="2973168"/>
            <a:ext cx="5143500" cy="311467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xmlns="" id="{F53D7E04-044E-4799-88B8-2D60B2603097}"/>
              </a:ext>
            </a:extLst>
          </p:cNvPr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25"/>
                    </a14:imgEffect>
                    <a14:imgEffect>
                      <a14:saturation sat="2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447" y="1583704"/>
            <a:ext cx="2274570" cy="1485900"/>
          </a:xfrm>
          <a:prstGeom prst="rect">
            <a:avLst/>
          </a:prstGeom>
          <a:ln>
            <a:solidFill>
              <a:schemeClr val="tx1"/>
            </a:solidFill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897609938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FAEB8D-3B7C-44D7-B534-67E3E0293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421" y="1699190"/>
            <a:ext cx="10818040" cy="1293028"/>
          </a:xfrm>
        </p:spPr>
        <p:txBody>
          <a:bodyPr>
            <a:normAutofit/>
          </a:bodyPr>
          <a:lstStyle/>
          <a:p>
            <a:r>
              <a:rPr lang="en-US" sz="2800" dirty="0"/>
              <a:t>GOLD                                                                    </a:t>
            </a:r>
            <a:r>
              <a:rPr lang="en-US" sz="2800" dirty="0" err="1"/>
              <a:t>Gold</a:t>
            </a:r>
            <a:r>
              <a:rPr lang="en-US" sz="2800" dirty="0"/>
              <a:t> Miners </a:t>
            </a:r>
            <a:br>
              <a:rPr lang="en-US" sz="2800" dirty="0"/>
            </a:br>
            <a:r>
              <a:rPr lang="en-US" sz="2800" dirty="0"/>
              <a:t>                             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4341929-C0D7-46FB-8260-C69CC74BB889}"/>
              </a:ext>
            </a:extLst>
          </p:cNvPr>
          <p:cNvSpPr txBox="1"/>
          <p:nvPr/>
        </p:nvSpPr>
        <p:spPr>
          <a:xfrm>
            <a:off x="4025824" y="811190"/>
            <a:ext cx="50882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/>
              <a:t>The Gold Situation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1E8AE16-786D-4AE1-BBFA-B9304448A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061" y="2911618"/>
            <a:ext cx="5143500" cy="313519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A226404-B24F-4BDA-AAFD-D811C80968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9950" y="2911618"/>
            <a:ext cx="4848405" cy="313372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0" name="Picture 9" descr="Screen Clipping">
            <a:extLst>
              <a:ext uri="{FF2B5EF4-FFF2-40B4-BE49-F238E27FC236}">
                <a16:creationId xmlns:a16="http://schemas.microsoft.com/office/drawing/2014/main" xmlns="" id="{6ED20B40-674B-4115-AA40-B75FEE29C2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75000"/>
                    </a14:imgEffect>
                    <a14:imgEffect>
                      <a14:brightnessContrast bright="3000" contrast="3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57237" y="1486364"/>
            <a:ext cx="2195928" cy="1764875"/>
          </a:xfrm>
          <a:prstGeom prst="rect">
            <a:avLst/>
          </a:prstGeom>
          <a:effectLst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val="750715055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FAEB8D-3B7C-44D7-B534-67E3E0293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4711" y="1580631"/>
            <a:ext cx="8002577" cy="1293028"/>
          </a:xfrm>
        </p:spPr>
        <p:txBody>
          <a:bodyPr>
            <a:normAutofit/>
          </a:bodyPr>
          <a:lstStyle/>
          <a:p>
            <a:r>
              <a:rPr lang="en-US" sz="2800" dirty="0"/>
              <a:t>A 200dma break could be the death of it                                                          </a:t>
            </a:r>
            <a:br>
              <a:rPr lang="en-US" sz="2800" dirty="0"/>
            </a:br>
            <a:r>
              <a:rPr lang="en-US" sz="2800" dirty="0"/>
              <a:t>                             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4341929-C0D7-46FB-8260-C69CC74BB889}"/>
              </a:ext>
            </a:extLst>
          </p:cNvPr>
          <p:cNvSpPr txBox="1"/>
          <p:nvPr/>
        </p:nvSpPr>
        <p:spPr>
          <a:xfrm>
            <a:off x="3502443" y="811190"/>
            <a:ext cx="61350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/>
              <a:t>Bitcoin Looks </a:t>
            </a:r>
            <a:r>
              <a:rPr lang="en-US" sz="4400" b="1" u="sng" dirty="0" err="1"/>
              <a:t>Badcoin</a:t>
            </a:r>
            <a:endParaRPr lang="en-US" sz="4400" b="1" u="sng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D60F0DF-BDFE-45E7-A247-4068F44EE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849" y="2873659"/>
            <a:ext cx="4686300" cy="3048000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176898204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FAEB8D-3B7C-44D7-B534-67E3E0293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770" y="1395968"/>
            <a:ext cx="10730058" cy="1293028"/>
          </a:xfrm>
        </p:spPr>
        <p:txBody>
          <a:bodyPr/>
          <a:lstStyle/>
          <a:p>
            <a:r>
              <a:rPr lang="en-US" dirty="0"/>
              <a:t>NASDAQ                                  DOWN JONES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328DAE2-0BA4-474F-AE0A-8589913B6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8328" y="3126056"/>
            <a:ext cx="5143500" cy="3114675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B3CF9C3-D7A3-479D-8952-157DC0383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770" y="3107006"/>
            <a:ext cx="5143500" cy="3133725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4341929-C0D7-46FB-8260-C69CC74BB889}"/>
              </a:ext>
            </a:extLst>
          </p:cNvPr>
          <p:cNvSpPr txBox="1"/>
          <p:nvPr/>
        </p:nvSpPr>
        <p:spPr>
          <a:xfrm>
            <a:off x="4523448" y="792718"/>
            <a:ext cx="34067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/>
              <a:t>THE INDICES</a:t>
            </a:r>
          </a:p>
        </p:txBody>
      </p:sp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xmlns="" id="{950E0A9A-91AA-49A3-BD21-4F773B7BFD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7000"/>
                    </a14:imgEffect>
                    <a14:imgEffect>
                      <a14:brightnessContrast bright="15000" contrast="4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74200" y="1529328"/>
            <a:ext cx="2643600" cy="1899672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3491121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FAEB8D-3B7C-44D7-B534-67E3E0293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100" y="1471383"/>
            <a:ext cx="9772455" cy="1293028"/>
          </a:xfrm>
        </p:spPr>
        <p:txBody>
          <a:bodyPr>
            <a:normAutofit/>
          </a:bodyPr>
          <a:lstStyle/>
          <a:p>
            <a:r>
              <a:rPr lang="en-US" sz="3200" dirty="0"/>
              <a:t>And the return of volatility …at long last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4341929-C0D7-46FB-8260-C69CC74BB889}"/>
              </a:ext>
            </a:extLst>
          </p:cNvPr>
          <p:cNvSpPr txBox="1"/>
          <p:nvPr/>
        </p:nvSpPr>
        <p:spPr>
          <a:xfrm>
            <a:off x="4523448" y="792718"/>
            <a:ext cx="34067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/>
              <a:t>THE INDICES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0E3CEE4-0A96-47C3-B5F0-FB2A3F787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2500" y="3107006"/>
            <a:ext cx="5143500" cy="3133725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8" name="Picture 7" descr="Screen Clipping">
            <a:extLst>
              <a:ext uri="{FF2B5EF4-FFF2-40B4-BE49-F238E27FC236}">
                <a16:creationId xmlns:a16="http://schemas.microsoft.com/office/drawing/2014/main" xmlns="" id="{FB20919B-4808-483D-A976-6E11643F7E2E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327" y="3107006"/>
            <a:ext cx="5115560" cy="3133725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4122602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FAEB8D-3B7C-44D7-B534-67E3E0293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3517" y="1329981"/>
            <a:ext cx="7220932" cy="1293028"/>
          </a:xfrm>
        </p:spPr>
        <p:txBody>
          <a:bodyPr/>
          <a:lstStyle/>
          <a:p>
            <a:r>
              <a:rPr lang="en-US" dirty="0" err="1"/>
              <a:t>xME</a:t>
            </a:r>
            <a:r>
              <a:rPr lang="en-US" dirty="0"/>
              <a:t>                                 </a:t>
            </a:r>
            <a:r>
              <a:rPr lang="en-US" dirty="0" err="1"/>
              <a:t>xHB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42CB2E9-E930-407C-A83B-0385F85EF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0899" y="3126056"/>
            <a:ext cx="5143500" cy="3114675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065E837-35F4-4B2B-B677-548D80212B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06434" y="3126055"/>
            <a:ext cx="5143500" cy="3114675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327BC02-9E19-4CD5-9BA7-5FD673B18C5E}"/>
              </a:ext>
            </a:extLst>
          </p:cNvPr>
          <p:cNvSpPr txBox="1"/>
          <p:nvPr/>
        </p:nvSpPr>
        <p:spPr>
          <a:xfrm>
            <a:off x="4523448" y="792718"/>
            <a:ext cx="36134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/>
              <a:t>THE SECTORS</a:t>
            </a:r>
          </a:p>
        </p:txBody>
      </p:sp>
    </p:spTree>
    <p:extLst>
      <p:ext uri="{BB962C8B-B14F-4D97-AF65-F5344CB8AC3E}">
        <p14:creationId xmlns:p14="http://schemas.microsoft.com/office/powerpoint/2010/main" val="360888897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538</TotalTime>
  <Words>99</Words>
  <Application>Microsoft Office PowerPoint</Application>
  <PresentationFormat>Widescreen</PresentationFormat>
  <Paragraphs>29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Century Gothic</vt:lpstr>
      <vt:lpstr>Vapor Trail</vt:lpstr>
      <vt:lpstr>TG MACRO  Conference call #5</vt:lpstr>
      <vt:lpstr> US 10Y Yields                               High YIELD</vt:lpstr>
      <vt:lpstr>Futures                                            Spreads</vt:lpstr>
      <vt:lpstr>CRACK SPREADS                                               Marathon man                                      </vt:lpstr>
      <vt:lpstr>GOLD                                                                    Gold Miners                                       </vt:lpstr>
      <vt:lpstr>A 200dma break could be the death of it                                                                                                </vt:lpstr>
      <vt:lpstr>NASDAQ                                  DOWN JONES</vt:lpstr>
      <vt:lpstr>And the return of volatility …at long last</vt:lpstr>
      <vt:lpstr>xME                                 xHB</vt:lpstr>
      <vt:lpstr>Dismantling TECH</vt:lpstr>
      <vt:lpstr>AMZN &amp; NFLX – unbroken</vt:lpstr>
      <vt:lpstr>NVDA – Nvidia put itself into technical Jail</vt:lpstr>
      <vt:lpstr>TSLA &amp; TWTR ARE TOAST</vt:lpstr>
      <vt:lpstr>Microstuffed and Overstocked</vt:lpstr>
      <vt:lpstr>THE FIBONACCI OF FACEBOOK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Greer</dc:creator>
  <cp:lastModifiedBy>Jeff Gutowski</cp:lastModifiedBy>
  <cp:revision>24</cp:revision>
  <dcterms:created xsi:type="dcterms:W3CDTF">2018-03-27T20:54:55Z</dcterms:created>
  <dcterms:modified xsi:type="dcterms:W3CDTF">2018-03-28T18:31:45Z</dcterms:modified>
</cp:coreProperties>
</file>